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2" r:id="rId4"/>
    <p:sldId id="284" r:id="rId5"/>
    <p:sldId id="285" r:id="rId6"/>
    <p:sldId id="286" r:id="rId7"/>
    <p:sldId id="287" r:id="rId8"/>
    <p:sldId id="288" r:id="rId9"/>
    <p:sldId id="289" r:id="rId10"/>
    <p:sldId id="290" r:id="rId11"/>
    <p:sldId id="291"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69" d="100"/>
          <a:sy n="69" d="100"/>
        </p:scale>
        <p:origin x="-141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762000"/>
            <a:ext cx="8153400" cy="5638800"/>
          </a:xfrm>
        </p:spPr>
        <p:txBody>
          <a:bodyPr>
            <a:normAutofit/>
          </a:bodyPr>
          <a:lstStyle/>
          <a:p>
            <a:endParaRPr lang="ar-EG" sz="6600" dirty="0" smtClean="0">
              <a:solidFill>
                <a:srgbClr val="FF0000"/>
              </a:solidFill>
            </a:endParaRPr>
          </a:p>
          <a:p>
            <a:pPr rtl="1"/>
            <a:r>
              <a:rPr lang="ar-EG" sz="6600" dirty="0" smtClean="0">
                <a:solidFill>
                  <a:srgbClr val="FF0000"/>
                </a:solidFill>
              </a:rPr>
              <a:t>تابع </a:t>
            </a:r>
            <a:r>
              <a:rPr lang="ar-SA" sz="6600" dirty="0" smtClean="0">
                <a:solidFill>
                  <a:srgbClr val="FF0000"/>
                </a:solidFill>
              </a:rPr>
              <a:t>الفصل </a:t>
            </a:r>
            <a:r>
              <a:rPr lang="ar-EG" sz="6600" dirty="0" smtClean="0">
                <a:solidFill>
                  <a:srgbClr val="FF0000"/>
                </a:solidFill>
              </a:rPr>
              <a:t>الرابع</a:t>
            </a:r>
            <a:r>
              <a:rPr lang="ar-SA" sz="6600" dirty="0">
                <a:solidFill>
                  <a:srgbClr val="FF0000"/>
                </a:solidFill>
              </a:rPr>
              <a:t/>
            </a:r>
            <a:br>
              <a:rPr lang="ar-SA" sz="6600" dirty="0">
                <a:solidFill>
                  <a:srgbClr val="FF0000"/>
                </a:solidFill>
              </a:rPr>
            </a:br>
            <a:r>
              <a:rPr lang="ar-SA" sz="6600" dirty="0">
                <a:solidFill>
                  <a:srgbClr val="FF0000"/>
                </a:solidFill>
              </a:rPr>
              <a:t>برنامج </a:t>
            </a:r>
            <a:r>
              <a:rPr lang="ar-EG" sz="6600" dirty="0" smtClean="0">
                <a:solidFill>
                  <a:srgbClr val="FF0000"/>
                </a:solidFill>
              </a:rPr>
              <a:t>جداول البيانات</a:t>
            </a:r>
          </a:p>
          <a:p>
            <a:pPr rtl="1"/>
            <a:r>
              <a:rPr lang="ar-EG" sz="6600" dirty="0" smtClean="0">
                <a:solidFill>
                  <a:srgbClr val="FF0000"/>
                </a:solidFill>
              </a:rPr>
              <a:t>(الإكسيل </a:t>
            </a:r>
            <a:r>
              <a:rPr lang="en-US" sz="6600" dirty="0" smtClean="0">
                <a:solidFill>
                  <a:srgbClr val="FF0000"/>
                </a:solidFill>
              </a:rPr>
              <a:t>Excel</a:t>
            </a:r>
            <a:r>
              <a:rPr lang="ar-EG" sz="6600" dirty="0" smtClean="0">
                <a:solidFill>
                  <a:srgbClr val="FF0000"/>
                </a:solidFill>
              </a:rPr>
              <a:t>) </a:t>
            </a:r>
            <a:endParaRPr lang="ar-EG" sz="6600" dirty="0"/>
          </a:p>
        </p:txBody>
      </p:sp>
    </p:spTree>
    <p:extLst>
      <p:ext uri="{BB962C8B-B14F-4D97-AF65-F5344CB8AC3E}">
        <p14:creationId xmlns:p14="http://schemas.microsoft.com/office/powerpoint/2010/main" val="4057243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839200" cy="6019800"/>
          </a:xfrm>
        </p:spPr>
        <p:txBody>
          <a:bodyPr>
            <a:noAutofit/>
          </a:bodyPr>
          <a:lstStyle/>
          <a:p>
            <a:pPr rtl="1"/>
            <a:r>
              <a:rPr lang="ar-EG" sz="3000" dirty="0" smtClean="0">
                <a:solidFill>
                  <a:schemeClr val="tx1"/>
                </a:solidFill>
                <a:latin typeface="+mj-lt"/>
                <a:ea typeface="+mj-ea"/>
                <a:cs typeface="+mj-cs"/>
              </a:rPr>
              <a:t>ج- وعند الرغبة في إيجاد المجموع الكلي لدرجات كل طالب، وأيضا مجموع درجات كل مادة يتم دمج الخطوتين السابقتين معا كما يلي</a:t>
            </a:r>
          </a:p>
        </p:txBody>
      </p:sp>
      <p:graphicFrame>
        <p:nvGraphicFramePr>
          <p:cNvPr id="2" name="Table 1"/>
          <p:cNvGraphicFramePr>
            <a:graphicFrameLocks noGrp="1"/>
          </p:cNvGraphicFramePr>
          <p:nvPr>
            <p:extLst>
              <p:ext uri="{D42A27DB-BD31-4B8C-83A1-F6EECF244321}">
                <p14:modId xmlns:p14="http://schemas.microsoft.com/office/powerpoint/2010/main" val="1159846594"/>
              </p:ext>
            </p:extLst>
          </p:nvPr>
        </p:nvGraphicFramePr>
        <p:xfrm>
          <a:off x="1447800" y="3048000"/>
          <a:ext cx="6096000" cy="25908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0">
                <a:tc>
                  <a:txBody>
                    <a:bodyPr/>
                    <a:lstStyle/>
                    <a:p>
                      <a:r>
                        <a:rPr lang="ar-EG" dirty="0" smtClean="0"/>
                        <a:t>المجموع</a:t>
                      </a:r>
                      <a:endParaRPr lang="en-US" dirty="0"/>
                    </a:p>
                  </a:txBody>
                  <a:tcPr/>
                </a:tc>
                <a:tc>
                  <a:txBody>
                    <a:bodyPr/>
                    <a:lstStyle/>
                    <a:p>
                      <a:r>
                        <a:rPr lang="ar-EG" dirty="0" smtClean="0"/>
                        <a:t>علوم</a:t>
                      </a:r>
                      <a:endParaRPr lang="en-US" dirty="0"/>
                    </a:p>
                  </a:txBody>
                  <a:tcPr/>
                </a:tc>
                <a:tc>
                  <a:txBody>
                    <a:bodyPr/>
                    <a:lstStyle/>
                    <a:p>
                      <a:r>
                        <a:rPr lang="ar-EG" dirty="0" smtClean="0"/>
                        <a:t>رياضيات</a:t>
                      </a:r>
                      <a:endParaRPr lang="en-US" dirty="0"/>
                    </a:p>
                  </a:txBody>
                  <a:tcPr/>
                </a:tc>
                <a:tc>
                  <a:txBody>
                    <a:bodyPr/>
                    <a:lstStyle/>
                    <a:p>
                      <a:r>
                        <a:rPr lang="ar-EG" dirty="0" smtClean="0"/>
                        <a:t>لغة انجليزية</a:t>
                      </a:r>
                      <a:endParaRPr lang="en-US" dirty="0"/>
                    </a:p>
                  </a:txBody>
                  <a:tcPr/>
                </a:tc>
                <a:tc>
                  <a:txBody>
                    <a:bodyPr/>
                    <a:lstStyle/>
                    <a:p>
                      <a:r>
                        <a:rPr lang="ar-EG" dirty="0" smtClean="0"/>
                        <a:t>الاسم</a:t>
                      </a:r>
                      <a:endParaRPr lang="en-US" dirty="0"/>
                    </a:p>
                  </a:txBody>
                  <a:tcPr/>
                </a:tc>
              </a:tr>
              <a:tr h="370840">
                <a:tc>
                  <a:txBody>
                    <a:bodyPr/>
                    <a:lstStyle/>
                    <a:p>
                      <a:r>
                        <a:rPr lang="ar-EG" dirty="0" smtClean="0"/>
                        <a:t>179</a:t>
                      </a:r>
                      <a:endParaRPr lang="en-US" dirty="0"/>
                    </a:p>
                  </a:txBody>
                  <a:tcPr/>
                </a:tc>
                <a:tc>
                  <a:txBody>
                    <a:bodyPr/>
                    <a:lstStyle/>
                    <a:p>
                      <a:r>
                        <a:rPr lang="ar-EG" dirty="0" smtClean="0"/>
                        <a:t>45</a:t>
                      </a:r>
                      <a:endParaRPr lang="en-US" dirty="0"/>
                    </a:p>
                  </a:txBody>
                  <a:tcPr/>
                </a:tc>
                <a:tc>
                  <a:txBody>
                    <a:bodyPr/>
                    <a:lstStyle/>
                    <a:p>
                      <a:r>
                        <a:rPr lang="ar-EG" dirty="0" smtClean="0"/>
                        <a:t>99</a:t>
                      </a:r>
                      <a:endParaRPr lang="en-US" dirty="0"/>
                    </a:p>
                  </a:txBody>
                  <a:tcPr/>
                </a:tc>
                <a:tc>
                  <a:txBody>
                    <a:bodyPr/>
                    <a:lstStyle/>
                    <a:p>
                      <a:r>
                        <a:rPr lang="ar-EG" dirty="0" smtClean="0"/>
                        <a:t>35</a:t>
                      </a:r>
                      <a:endParaRPr lang="en-US" dirty="0"/>
                    </a:p>
                  </a:txBody>
                  <a:tcPr/>
                </a:tc>
                <a:tc>
                  <a:txBody>
                    <a:bodyPr/>
                    <a:lstStyle/>
                    <a:p>
                      <a:r>
                        <a:rPr lang="ar-EG" dirty="0" smtClean="0"/>
                        <a:t>إبراهيم</a:t>
                      </a:r>
                      <a:endParaRPr lang="en-US" dirty="0"/>
                    </a:p>
                  </a:txBody>
                  <a:tcPr/>
                </a:tc>
              </a:tr>
              <a:tr h="370840">
                <a:tc>
                  <a:txBody>
                    <a:bodyPr/>
                    <a:lstStyle/>
                    <a:p>
                      <a:r>
                        <a:rPr lang="ar-EG" dirty="0" smtClean="0"/>
                        <a:t>169</a:t>
                      </a:r>
                      <a:endParaRPr lang="en-US" dirty="0"/>
                    </a:p>
                  </a:txBody>
                  <a:tcPr/>
                </a:tc>
                <a:tc>
                  <a:txBody>
                    <a:bodyPr/>
                    <a:lstStyle/>
                    <a:p>
                      <a:r>
                        <a:rPr lang="ar-EG" dirty="0" smtClean="0"/>
                        <a:t>44</a:t>
                      </a:r>
                      <a:endParaRPr lang="en-US" dirty="0"/>
                    </a:p>
                  </a:txBody>
                  <a:tcPr/>
                </a:tc>
                <a:tc>
                  <a:txBody>
                    <a:bodyPr/>
                    <a:lstStyle/>
                    <a:p>
                      <a:r>
                        <a:rPr lang="ar-EG" dirty="0" smtClean="0"/>
                        <a:t>86</a:t>
                      </a:r>
                      <a:endParaRPr lang="en-US" dirty="0"/>
                    </a:p>
                  </a:txBody>
                  <a:tcPr/>
                </a:tc>
                <a:tc>
                  <a:txBody>
                    <a:bodyPr/>
                    <a:lstStyle/>
                    <a:p>
                      <a:r>
                        <a:rPr lang="ar-EG" dirty="0" smtClean="0"/>
                        <a:t>39</a:t>
                      </a:r>
                      <a:endParaRPr lang="en-US" dirty="0"/>
                    </a:p>
                  </a:txBody>
                  <a:tcPr/>
                </a:tc>
                <a:tc>
                  <a:txBody>
                    <a:bodyPr/>
                    <a:lstStyle/>
                    <a:p>
                      <a:r>
                        <a:rPr lang="ar-EG" dirty="0" smtClean="0"/>
                        <a:t>جمال</a:t>
                      </a:r>
                      <a:endParaRPr lang="en-US" dirty="0"/>
                    </a:p>
                  </a:txBody>
                  <a:tcPr/>
                </a:tc>
              </a:tr>
              <a:tr h="370840">
                <a:tc>
                  <a:txBody>
                    <a:bodyPr/>
                    <a:lstStyle/>
                    <a:p>
                      <a:r>
                        <a:rPr lang="ar-EG" dirty="0" smtClean="0"/>
                        <a:t>159</a:t>
                      </a:r>
                      <a:endParaRPr lang="en-US" dirty="0"/>
                    </a:p>
                  </a:txBody>
                  <a:tcPr/>
                </a:tc>
                <a:tc>
                  <a:txBody>
                    <a:bodyPr/>
                    <a:lstStyle/>
                    <a:p>
                      <a:r>
                        <a:rPr lang="ar-EG" dirty="0" smtClean="0"/>
                        <a:t>40</a:t>
                      </a:r>
                      <a:endParaRPr lang="en-US" dirty="0"/>
                    </a:p>
                  </a:txBody>
                  <a:tcPr/>
                </a:tc>
                <a:tc>
                  <a:txBody>
                    <a:bodyPr/>
                    <a:lstStyle/>
                    <a:p>
                      <a:r>
                        <a:rPr lang="ar-EG" dirty="0" smtClean="0"/>
                        <a:t>79</a:t>
                      </a:r>
                      <a:endParaRPr lang="en-US" dirty="0"/>
                    </a:p>
                  </a:txBody>
                  <a:tcPr/>
                </a:tc>
                <a:tc>
                  <a:txBody>
                    <a:bodyPr/>
                    <a:lstStyle/>
                    <a:p>
                      <a:r>
                        <a:rPr lang="ar-EG" dirty="0" smtClean="0"/>
                        <a:t>40</a:t>
                      </a:r>
                      <a:endParaRPr lang="en-US" dirty="0"/>
                    </a:p>
                  </a:txBody>
                  <a:tcPr/>
                </a:tc>
                <a:tc>
                  <a:txBody>
                    <a:bodyPr/>
                    <a:lstStyle/>
                    <a:p>
                      <a:r>
                        <a:rPr lang="ar-EG" dirty="0" smtClean="0"/>
                        <a:t>سعيد</a:t>
                      </a:r>
                      <a:endParaRPr lang="en-US" dirty="0"/>
                    </a:p>
                  </a:txBody>
                  <a:tcPr/>
                </a:tc>
              </a:tr>
              <a:tr h="370840">
                <a:tc>
                  <a:txBody>
                    <a:bodyPr/>
                    <a:lstStyle/>
                    <a:p>
                      <a:r>
                        <a:rPr lang="ar-EG" dirty="0" smtClean="0"/>
                        <a:t>140</a:t>
                      </a:r>
                      <a:endParaRPr lang="en-US" dirty="0"/>
                    </a:p>
                  </a:txBody>
                  <a:tcPr/>
                </a:tc>
                <a:tc>
                  <a:txBody>
                    <a:bodyPr/>
                    <a:lstStyle/>
                    <a:p>
                      <a:r>
                        <a:rPr lang="ar-EG" dirty="0" smtClean="0"/>
                        <a:t>37</a:t>
                      </a:r>
                      <a:endParaRPr lang="en-US" dirty="0"/>
                    </a:p>
                  </a:txBody>
                  <a:tcPr/>
                </a:tc>
                <a:tc>
                  <a:txBody>
                    <a:bodyPr/>
                    <a:lstStyle/>
                    <a:p>
                      <a:r>
                        <a:rPr lang="ar-EG" dirty="0" smtClean="0"/>
                        <a:t>55</a:t>
                      </a:r>
                      <a:endParaRPr lang="en-US" dirty="0"/>
                    </a:p>
                  </a:txBody>
                  <a:tcPr/>
                </a:tc>
                <a:tc>
                  <a:txBody>
                    <a:bodyPr/>
                    <a:lstStyle/>
                    <a:p>
                      <a:r>
                        <a:rPr lang="ar-EG" dirty="0" smtClean="0"/>
                        <a:t>48</a:t>
                      </a:r>
                      <a:endParaRPr lang="en-US" dirty="0"/>
                    </a:p>
                  </a:txBody>
                  <a:tcPr/>
                </a:tc>
                <a:tc>
                  <a:txBody>
                    <a:bodyPr/>
                    <a:lstStyle/>
                    <a:p>
                      <a:r>
                        <a:rPr lang="ar-EG" dirty="0" smtClean="0"/>
                        <a:t>محمود</a:t>
                      </a:r>
                      <a:endParaRPr lang="en-US" dirty="0"/>
                    </a:p>
                  </a:txBody>
                  <a:tcPr/>
                </a:tc>
              </a:tr>
              <a:tr h="370840">
                <a:tc>
                  <a:txBody>
                    <a:bodyPr/>
                    <a:lstStyle/>
                    <a:p>
                      <a:r>
                        <a:rPr lang="ar-EG" dirty="0" smtClean="0"/>
                        <a:t>136</a:t>
                      </a:r>
                      <a:endParaRPr lang="en-US" dirty="0"/>
                    </a:p>
                  </a:txBody>
                  <a:tcPr/>
                </a:tc>
                <a:tc>
                  <a:txBody>
                    <a:bodyPr/>
                    <a:lstStyle/>
                    <a:p>
                      <a:r>
                        <a:rPr lang="ar-EG" dirty="0" smtClean="0"/>
                        <a:t>35</a:t>
                      </a:r>
                      <a:endParaRPr lang="en-US" dirty="0"/>
                    </a:p>
                  </a:txBody>
                  <a:tcPr/>
                </a:tc>
                <a:tc>
                  <a:txBody>
                    <a:bodyPr/>
                    <a:lstStyle/>
                    <a:p>
                      <a:r>
                        <a:rPr lang="ar-EG" dirty="0" smtClean="0"/>
                        <a:t>76</a:t>
                      </a:r>
                      <a:endParaRPr lang="en-US" dirty="0"/>
                    </a:p>
                  </a:txBody>
                  <a:tcPr/>
                </a:tc>
                <a:tc>
                  <a:txBody>
                    <a:bodyPr/>
                    <a:lstStyle/>
                    <a:p>
                      <a:r>
                        <a:rPr lang="ar-EG" dirty="0" smtClean="0"/>
                        <a:t>25</a:t>
                      </a:r>
                      <a:endParaRPr lang="en-US" dirty="0"/>
                    </a:p>
                  </a:txBody>
                  <a:tcPr/>
                </a:tc>
                <a:tc>
                  <a:txBody>
                    <a:bodyPr/>
                    <a:lstStyle/>
                    <a:p>
                      <a:r>
                        <a:rPr lang="ar-EG" dirty="0" smtClean="0"/>
                        <a:t>يسري</a:t>
                      </a:r>
                      <a:endParaRPr lang="en-US" dirty="0"/>
                    </a:p>
                  </a:txBody>
                  <a:tcPr/>
                </a:tc>
              </a:tr>
              <a:tr h="370840">
                <a:tc>
                  <a:txBody>
                    <a:bodyPr/>
                    <a:lstStyle/>
                    <a:p>
                      <a:r>
                        <a:rPr lang="ar-EG" dirty="0" smtClean="0"/>
                        <a:t>783</a:t>
                      </a:r>
                      <a:endParaRPr lang="en-US" dirty="0"/>
                    </a:p>
                  </a:txBody>
                  <a:tcPr/>
                </a:tc>
                <a:tc>
                  <a:txBody>
                    <a:bodyPr/>
                    <a:lstStyle/>
                    <a:p>
                      <a:r>
                        <a:rPr lang="ar-EG" dirty="0" smtClean="0"/>
                        <a:t>201</a:t>
                      </a:r>
                      <a:endParaRPr lang="en-US" dirty="0"/>
                    </a:p>
                  </a:txBody>
                  <a:tcPr/>
                </a:tc>
                <a:tc>
                  <a:txBody>
                    <a:bodyPr/>
                    <a:lstStyle/>
                    <a:p>
                      <a:r>
                        <a:rPr lang="ar-EG" dirty="0" smtClean="0"/>
                        <a:t>395</a:t>
                      </a:r>
                      <a:endParaRPr lang="en-US" dirty="0"/>
                    </a:p>
                  </a:txBody>
                  <a:tcPr/>
                </a:tc>
                <a:tc>
                  <a:txBody>
                    <a:bodyPr/>
                    <a:lstStyle/>
                    <a:p>
                      <a:r>
                        <a:rPr lang="ar-EG" dirty="0" smtClean="0"/>
                        <a:t>187</a:t>
                      </a:r>
                      <a:endParaRPr lang="en-US" dirty="0"/>
                    </a:p>
                  </a:txBody>
                  <a:tcPr/>
                </a:tc>
                <a:tc>
                  <a:txBody>
                    <a:bodyPr/>
                    <a:lstStyle/>
                    <a:p>
                      <a:r>
                        <a:rPr lang="ar-EG" dirty="0" smtClean="0"/>
                        <a:t>المجموع</a:t>
                      </a:r>
                      <a:endParaRPr lang="en-US" dirty="0"/>
                    </a:p>
                  </a:txBody>
                  <a:tcPr/>
                </a:tc>
              </a:tr>
            </a:tbl>
          </a:graphicData>
        </a:graphic>
      </p:graphicFrame>
    </p:spTree>
    <p:extLst>
      <p:ext uri="{BB962C8B-B14F-4D97-AF65-F5344CB8AC3E}">
        <p14:creationId xmlns:p14="http://schemas.microsoft.com/office/powerpoint/2010/main" val="1303607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839200" cy="6019800"/>
          </a:xfrm>
        </p:spPr>
        <p:txBody>
          <a:bodyPr>
            <a:noAutofit/>
          </a:bodyPr>
          <a:lstStyle/>
          <a:p>
            <a:pPr marL="742950" indent="-742950" rtl="1">
              <a:buFont typeface="Wingdings" pitchFamily="2" charset="2"/>
              <a:buChar char="ü"/>
            </a:pPr>
            <a:r>
              <a:rPr lang="ar-EG" sz="2800" u="sng" dirty="0" smtClean="0">
                <a:solidFill>
                  <a:schemeClr val="tx2">
                    <a:lumMod val="60000"/>
                    <a:lumOff val="40000"/>
                  </a:schemeClr>
                </a:solidFill>
              </a:rPr>
              <a:t>الدوال شائعة الاستخدام:</a:t>
            </a:r>
          </a:p>
          <a:p>
            <a:pPr rtl="1"/>
            <a:r>
              <a:rPr lang="ar-EG" sz="2800" dirty="0" smtClean="0">
                <a:solidFill>
                  <a:srgbClr val="FF0000"/>
                </a:solidFill>
              </a:rPr>
              <a:t>تتمثل الدوال شائعة الاستخدام في برنامج الاكسيل في الجدول التالي:</a:t>
            </a:r>
            <a:endParaRPr lang="ar-EG" sz="2800"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490390581"/>
              </p:ext>
            </p:extLst>
          </p:nvPr>
        </p:nvGraphicFramePr>
        <p:xfrm>
          <a:off x="1447800" y="1981200"/>
          <a:ext cx="6629400" cy="4663440"/>
        </p:xfrm>
        <a:graphic>
          <a:graphicData uri="http://schemas.openxmlformats.org/drawingml/2006/table">
            <a:tbl>
              <a:tblPr firstRow="1" bandRow="1">
                <a:tableStyleId>{5C22544A-7EE6-4342-B048-85BDC9FD1C3A}</a:tableStyleId>
              </a:tblPr>
              <a:tblGrid>
                <a:gridCol w="4806315"/>
                <a:gridCol w="1823085"/>
              </a:tblGrid>
              <a:tr h="142240">
                <a:tc>
                  <a:txBody>
                    <a:bodyPr/>
                    <a:lstStyle/>
                    <a:p>
                      <a:pPr algn="ctr"/>
                      <a:r>
                        <a:rPr lang="ar-EG" dirty="0" smtClean="0"/>
                        <a:t>الوظيفة</a:t>
                      </a:r>
                      <a:endParaRPr lang="en-US" dirty="0"/>
                    </a:p>
                  </a:txBody>
                  <a:tcPr/>
                </a:tc>
                <a:tc>
                  <a:txBody>
                    <a:bodyPr/>
                    <a:lstStyle/>
                    <a:p>
                      <a:r>
                        <a:rPr lang="ar-EG" dirty="0" smtClean="0"/>
                        <a:t>الدالة</a:t>
                      </a:r>
                      <a:endParaRPr lang="en-US" dirty="0"/>
                    </a:p>
                  </a:txBody>
                  <a:tcPr/>
                </a:tc>
              </a:tr>
              <a:tr h="370840">
                <a:tc>
                  <a:txBody>
                    <a:bodyPr/>
                    <a:lstStyle/>
                    <a:p>
                      <a:pPr algn="ctr"/>
                      <a:r>
                        <a:rPr lang="ar-EG" sz="2000" dirty="0" smtClean="0"/>
                        <a:t>تستخدم لحساب الوسط الحسابي لقيم الأعداد في نطاق الخلايا المحددة في الصيغة (المرجع)</a:t>
                      </a:r>
                      <a:endParaRPr lang="en-US" sz="2000" dirty="0"/>
                    </a:p>
                  </a:txBody>
                  <a:tcPr/>
                </a:tc>
                <a:tc>
                  <a:txBody>
                    <a:bodyPr/>
                    <a:lstStyle/>
                    <a:p>
                      <a:pPr algn="ctr"/>
                      <a:r>
                        <a:rPr lang="ar-EG" sz="2000" dirty="0" smtClean="0"/>
                        <a:t>دالة</a:t>
                      </a:r>
                    </a:p>
                    <a:p>
                      <a:pPr algn="ctr"/>
                      <a:r>
                        <a:rPr lang="en-US" sz="2000" dirty="0" smtClean="0"/>
                        <a:t>Average</a:t>
                      </a:r>
                      <a:endParaRPr lang="en-US" sz="2000" dirty="0"/>
                    </a:p>
                  </a:txBody>
                  <a:tcPr/>
                </a:tc>
              </a:tr>
              <a:tr h="370840">
                <a:tc>
                  <a:txBody>
                    <a:bodyPr/>
                    <a:lstStyle/>
                    <a:p>
                      <a:pPr algn="ctr"/>
                      <a:r>
                        <a:rPr lang="ar-EG" sz="2000" dirty="0" smtClean="0"/>
                        <a:t>تستخدم لحساب عدد الأعمدة المدرجة</a:t>
                      </a:r>
                      <a:r>
                        <a:rPr lang="ar-EG" sz="2000" baseline="0" dirty="0" smtClean="0"/>
                        <a:t> داخل المرجع</a:t>
                      </a:r>
                      <a:endParaRPr lang="en-US" sz="2000" dirty="0"/>
                    </a:p>
                  </a:txBody>
                  <a:tcPr/>
                </a:tc>
                <a:tc>
                  <a:txBody>
                    <a:bodyPr/>
                    <a:lstStyle/>
                    <a:p>
                      <a:pPr algn="ctr"/>
                      <a:r>
                        <a:rPr lang="ar-EG" sz="2000" dirty="0" smtClean="0"/>
                        <a:t>دالة</a:t>
                      </a:r>
                    </a:p>
                    <a:p>
                      <a:pPr algn="ctr"/>
                      <a:r>
                        <a:rPr lang="en-US" sz="2000" dirty="0" smtClean="0"/>
                        <a:t>Columns</a:t>
                      </a:r>
                      <a:endParaRPr lang="en-US" sz="2000" dirty="0"/>
                    </a:p>
                  </a:txBody>
                  <a:tcPr/>
                </a:tc>
              </a:tr>
              <a:tr h="370840">
                <a:tc>
                  <a:txBody>
                    <a:bodyPr/>
                    <a:lstStyle/>
                    <a:p>
                      <a:pPr algn="ctr"/>
                      <a:r>
                        <a:rPr lang="ar-EG" sz="2000" dirty="0" smtClean="0"/>
                        <a:t>تستخدم لحساب عدد الأرقام المدرجة في نطاق الخلايا المحددة في الصيغة</a:t>
                      </a:r>
                      <a:endParaRPr lang="en-US" sz="2000" dirty="0"/>
                    </a:p>
                  </a:txBody>
                  <a:tcPr/>
                </a:tc>
                <a:tc>
                  <a:txBody>
                    <a:bodyPr/>
                    <a:lstStyle/>
                    <a:p>
                      <a:pPr algn="ctr"/>
                      <a:r>
                        <a:rPr lang="en-US" sz="2000" dirty="0" smtClean="0"/>
                        <a:t> </a:t>
                      </a:r>
                      <a:r>
                        <a:rPr lang="ar-EG" sz="2000" dirty="0" smtClean="0"/>
                        <a:t>دالة</a:t>
                      </a:r>
                    </a:p>
                    <a:p>
                      <a:pPr algn="ctr"/>
                      <a:r>
                        <a:rPr lang="en-US" sz="2000" dirty="0" smtClean="0"/>
                        <a:t>Count</a:t>
                      </a:r>
                      <a:endParaRPr lang="en-US" sz="2000" dirty="0"/>
                    </a:p>
                  </a:txBody>
                  <a:tcPr/>
                </a:tc>
              </a:tr>
              <a:tr h="370840">
                <a:tc>
                  <a:txBody>
                    <a:bodyPr/>
                    <a:lstStyle/>
                    <a:p>
                      <a:pPr algn="ctr"/>
                      <a:r>
                        <a:rPr lang="ar-EG" sz="2000" dirty="0" smtClean="0"/>
                        <a:t>تستخدم لإرجاع أكبر قيمة في نطاق الخلايا (المرجع)</a:t>
                      </a:r>
                      <a:endParaRPr lang="en-US" sz="2000" dirty="0"/>
                    </a:p>
                  </a:txBody>
                  <a:tcPr/>
                </a:tc>
                <a:tc>
                  <a:txBody>
                    <a:bodyPr/>
                    <a:lstStyle/>
                    <a:p>
                      <a:pPr algn="ctr"/>
                      <a:r>
                        <a:rPr lang="en-US" sz="2000" dirty="0" smtClean="0"/>
                        <a:t>Max</a:t>
                      </a:r>
                      <a:r>
                        <a:rPr lang="ar-EG" sz="2000" dirty="0" smtClean="0"/>
                        <a:t> دالة</a:t>
                      </a:r>
                      <a:endParaRPr lang="en-US" sz="2000" dirty="0" smtClean="0"/>
                    </a:p>
                  </a:txBody>
                  <a:tcPr/>
                </a:tc>
              </a:tr>
              <a:tr h="370840">
                <a:tc>
                  <a:txBody>
                    <a:bodyPr/>
                    <a:lstStyle/>
                    <a:p>
                      <a:pPr algn="ctr"/>
                      <a:r>
                        <a:rPr lang="ar-EG" sz="2000" dirty="0" smtClean="0"/>
                        <a:t>تستخدم لإرجاع أقل قيمة في نطاق الخلايا (المرجع)</a:t>
                      </a:r>
                      <a:endParaRPr lang="en-US" sz="2000" dirty="0"/>
                    </a:p>
                  </a:txBody>
                  <a:tcPr/>
                </a:tc>
                <a:tc>
                  <a:txBody>
                    <a:bodyPr/>
                    <a:lstStyle/>
                    <a:p>
                      <a:pPr algn="ctr"/>
                      <a:r>
                        <a:rPr lang="en-US" sz="2000" dirty="0" smtClean="0"/>
                        <a:t>Min</a:t>
                      </a:r>
                      <a:r>
                        <a:rPr lang="ar-EG" sz="2000" dirty="0" smtClean="0"/>
                        <a:t>دالة</a:t>
                      </a:r>
                    </a:p>
                    <a:p>
                      <a:pPr algn="ctr"/>
                      <a:endParaRPr lang="en-US" sz="2000" dirty="0"/>
                    </a:p>
                  </a:txBody>
                  <a:tcPr/>
                </a:tc>
              </a:tr>
              <a:tr h="370840">
                <a:tc>
                  <a:txBody>
                    <a:bodyPr/>
                    <a:lstStyle/>
                    <a:p>
                      <a:pPr algn="ctr"/>
                      <a:r>
                        <a:rPr lang="ar-EG" sz="2000" dirty="0" smtClean="0"/>
                        <a:t>تستخدم لتقريب الأعداد إلى أقرب عدد صحيح</a:t>
                      </a:r>
                      <a:endParaRPr lang="en-US" sz="2000" dirty="0"/>
                    </a:p>
                  </a:txBody>
                  <a:tcPr/>
                </a:tc>
                <a:tc>
                  <a:txBody>
                    <a:bodyPr/>
                    <a:lstStyle/>
                    <a:p>
                      <a:pPr algn="ctr"/>
                      <a:r>
                        <a:rPr lang="en-US" sz="2000" dirty="0" smtClean="0"/>
                        <a:t>Round</a:t>
                      </a:r>
                      <a:r>
                        <a:rPr lang="ar-EG" sz="2000" dirty="0" smtClean="0"/>
                        <a:t>دالة</a:t>
                      </a:r>
                    </a:p>
                    <a:p>
                      <a:pPr algn="ctr"/>
                      <a:endParaRPr lang="en-US" sz="2000" dirty="0"/>
                    </a:p>
                  </a:txBody>
                  <a:tcPr/>
                </a:tc>
              </a:tr>
              <a:tr h="370840">
                <a:tc>
                  <a:txBody>
                    <a:bodyPr/>
                    <a:lstStyle/>
                    <a:p>
                      <a:pPr algn="ctr"/>
                      <a:r>
                        <a:rPr lang="ar-EG" sz="2000" dirty="0" smtClean="0"/>
                        <a:t>تستخدم لجمع قيم محتويات الخلايا</a:t>
                      </a:r>
                      <a:r>
                        <a:rPr lang="ar-EG" sz="2000" baseline="0" dirty="0" smtClean="0"/>
                        <a:t> المحددة</a:t>
                      </a:r>
                      <a:endParaRPr lang="en-US" sz="2000" dirty="0"/>
                    </a:p>
                  </a:txBody>
                  <a:tcPr/>
                </a:tc>
                <a:tc>
                  <a:txBody>
                    <a:bodyPr/>
                    <a:lstStyle/>
                    <a:p>
                      <a:pPr algn="ctr"/>
                      <a:r>
                        <a:rPr lang="en-US" sz="2000" dirty="0" smtClean="0"/>
                        <a:t>Sum</a:t>
                      </a:r>
                      <a:r>
                        <a:rPr lang="ar-EG" sz="2000" dirty="0" smtClean="0"/>
                        <a:t>دالة </a:t>
                      </a:r>
                    </a:p>
                  </a:txBody>
                  <a:tcPr/>
                </a:tc>
              </a:tr>
            </a:tbl>
          </a:graphicData>
        </a:graphic>
      </p:graphicFrame>
    </p:spTree>
    <p:extLst>
      <p:ext uri="{BB962C8B-B14F-4D97-AF65-F5344CB8AC3E}">
        <p14:creationId xmlns:p14="http://schemas.microsoft.com/office/powerpoint/2010/main" val="1303607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ar-SA" sz="8800" dirty="0" smtClean="0">
                <a:solidFill>
                  <a:srgbClr val="FFFF00"/>
                </a:solidFill>
              </a:rPr>
              <a:t>وشكرا</a:t>
            </a:r>
            <a:endParaRPr lang="ar-EG" sz="8800" dirty="0">
              <a:solidFill>
                <a:srgbClr val="FFFF00"/>
              </a:solidFill>
            </a:endParaRPr>
          </a:p>
        </p:txBody>
      </p:sp>
    </p:spTree>
    <p:extLst>
      <p:ext uri="{BB962C8B-B14F-4D97-AF65-F5344CB8AC3E}">
        <p14:creationId xmlns:p14="http://schemas.microsoft.com/office/powerpoint/2010/main" val="1682773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610600" cy="6019800"/>
          </a:xfrm>
        </p:spPr>
        <p:txBody>
          <a:bodyPr>
            <a:noAutofit/>
          </a:bodyPr>
          <a:lstStyle/>
          <a:p>
            <a:pPr rtl="1"/>
            <a:r>
              <a:rPr lang="ar-EG" sz="3700" dirty="0" smtClean="0">
                <a:solidFill>
                  <a:schemeClr val="accent6">
                    <a:lumMod val="75000"/>
                  </a:schemeClr>
                </a:solidFill>
                <a:latin typeface="+mj-lt"/>
                <a:ea typeface="+mj-ea"/>
                <a:cs typeface="+mj-cs"/>
              </a:rPr>
              <a:t>تنسيق عناصر الرسم البياني:</a:t>
            </a:r>
          </a:p>
          <a:p>
            <a:pPr algn="just" rtl="1"/>
            <a:r>
              <a:rPr lang="ar-EG" sz="3700" dirty="0" smtClean="0">
                <a:solidFill>
                  <a:schemeClr val="tx1"/>
                </a:solidFill>
                <a:latin typeface="+mj-lt"/>
                <a:ea typeface="+mj-ea"/>
                <a:cs typeface="+mj-cs"/>
              </a:rPr>
              <a:t>يحتوي التخطيط على العديد من العناصر، ويمكن تنسيق كل عنصر من خلال النقر المزدوج عليه، ومن ثم التعامل مع مربع الحوار الخاص بتنسيق ذلك العنصر، ومن أمثلة ذلك ما يلي:</a:t>
            </a:r>
          </a:p>
          <a:p>
            <a:pPr marL="742950" indent="-742950" algn="just" rtl="1">
              <a:buAutoNum type="arabic1Minus"/>
            </a:pPr>
            <a:r>
              <a:rPr lang="ar-EG" sz="3700" dirty="0" smtClean="0">
                <a:solidFill>
                  <a:srgbClr val="7030A0"/>
                </a:solidFill>
                <a:latin typeface="+mj-lt"/>
                <a:ea typeface="+mj-ea"/>
                <a:cs typeface="+mj-cs"/>
              </a:rPr>
              <a:t>إضافة عناوين البيانات</a:t>
            </a:r>
            <a:r>
              <a:rPr lang="ar-EG" sz="3700" dirty="0" smtClean="0">
                <a:solidFill>
                  <a:schemeClr val="tx1"/>
                </a:solidFill>
                <a:latin typeface="+mj-lt"/>
                <a:ea typeface="+mj-ea"/>
                <a:cs typeface="+mj-cs"/>
              </a:rPr>
              <a:t>: لاضافة عناوين البيانات إلى سلسلة البيانات يتم تحديد السلسلة ويتم النقر عليها نقرا مزدوجا، ثم يتم اختيار الأمر «عناوين البيانات» داخل مربع الحوار ثم تحديد نوع المعلومات التي يراد إظهارها.</a:t>
            </a:r>
          </a:p>
          <a:p>
            <a:pPr algn="just" rtl="1"/>
            <a:endParaRPr lang="ar-EG" sz="3700" dirty="0" smtClean="0">
              <a:solidFill>
                <a:schemeClr val="tx1"/>
              </a:solidFill>
              <a:latin typeface="+mj-lt"/>
              <a:ea typeface="+mj-ea"/>
              <a:cs typeface="+mj-cs"/>
            </a:endParaRPr>
          </a:p>
          <a:p>
            <a:pPr algn="r" rtl="1"/>
            <a:endParaRPr lang="ar-SA" sz="3700" dirty="0" smtClean="0">
              <a:solidFill>
                <a:srgbClr val="FF0000"/>
              </a:solidFill>
              <a:latin typeface="+mj-lt"/>
              <a:ea typeface="+mj-ea"/>
              <a:cs typeface="+mj-cs"/>
            </a:endParaRPr>
          </a:p>
        </p:txBody>
      </p:sp>
    </p:spTree>
    <p:extLst>
      <p:ext uri="{BB962C8B-B14F-4D97-AF65-F5344CB8AC3E}">
        <p14:creationId xmlns:p14="http://schemas.microsoft.com/office/powerpoint/2010/main" val="452357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610600" cy="6019800"/>
          </a:xfrm>
        </p:spPr>
        <p:txBody>
          <a:bodyPr>
            <a:noAutofit/>
          </a:bodyPr>
          <a:lstStyle/>
          <a:p>
            <a:pPr algn="just" rtl="1"/>
            <a:r>
              <a:rPr lang="ar-EG" sz="3700" dirty="0" smtClean="0">
                <a:solidFill>
                  <a:srgbClr val="7030A0"/>
                </a:solidFill>
                <a:latin typeface="+mj-lt"/>
                <a:ea typeface="+mj-ea"/>
                <a:cs typeface="+mj-cs"/>
              </a:rPr>
              <a:t>ب- إضافة عناوين التخطيط وعناوين المحاور: </a:t>
            </a:r>
            <a:r>
              <a:rPr lang="ar-EG" sz="3700" dirty="0" smtClean="0">
                <a:solidFill>
                  <a:schemeClr val="tx1"/>
                </a:solidFill>
                <a:latin typeface="+mj-lt"/>
                <a:ea typeface="+mj-ea"/>
                <a:cs typeface="+mj-cs"/>
              </a:rPr>
              <a:t>لإضافة عنوان للتخطيط أو عنوان للمحاور (س) أو (ص) أو كليهما، يتم استخدام الزر الأيمن للفأرة بشرط وضع المؤشر فوق التخطيط، ويتم اختيار من القائمة </a:t>
            </a:r>
            <a:r>
              <a:rPr lang="ar-EG" sz="3700" dirty="0" smtClean="0">
                <a:solidFill>
                  <a:schemeClr val="tx1"/>
                </a:solidFill>
                <a:latin typeface="+mj-lt"/>
                <a:ea typeface="+mj-ea"/>
                <a:cs typeface="+mj-cs"/>
              </a:rPr>
              <a:t>المختصرة </a:t>
            </a:r>
            <a:r>
              <a:rPr lang="ar-EG" sz="3700" dirty="0" smtClean="0">
                <a:solidFill>
                  <a:schemeClr val="tx1"/>
                </a:solidFill>
                <a:latin typeface="+mj-lt"/>
                <a:ea typeface="+mj-ea"/>
                <a:cs typeface="+mj-cs"/>
              </a:rPr>
              <a:t>الاختيار </a:t>
            </a:r>
            <a:r>
              <a:rPr lang="ar-EG" sz="3700" b="1" dirty="0">
                <a:solidFill>
                  <a:schemeClr val="tx1"/>
                </a:solidFill>
                <a:latin typeface="+mj-lt"/>
                <a:ea typeface="+mj-ea"/>
                <a:cs typeface="+mj-cs"/>
              </a:rPr>
              <a:t>«خيارات التخطيط»، </a:t>
            </a:r>
            <a:r>
              <a:rPr lang="ar-EG" sz="3700" dirty="0" smtClean="0">
                <a:solidFill>
                  <a:schemeClr val="tx1"/>
                </a:solidFill>
                <a:latin typeface="+mj-lt"/>
                <a:ea typeface="+mj-ea"/>
                <a:cs typeface="+mj-cs"/>
              </a:rPr>
              <a:t>ثم من مربع الحوار </a:t>
            </a:r>
            <a:r>
              <a:rPr lang="ar-EG" sz="3700" b="1" dirty="0" smtClean="0">
                <a:solidFill>
                  <a:schemeClr val="tx1"/>
                </a:solidFill>
                <a:latin typeface="+mj-lt"/>
                <a:ea typeface="+mj-ea"/>
                <a:cs typeface="+mj-cs"/>
              </a:rPr>
              <a:t>«عناوين» </a:t>
            </a:r>
            <a:r>
              <a:rPr lang="ar-EG" sz="3700" dirty="0" smtClean="0">
                <a:solidFill>
                  <a:schemeClr val="tx1"/>
                </a:solidFill>
                <a:latin typeface="+mj-lt"/>
                <a:ea typeface="+mj-ea"/>
                <a:cs typeface="+mj-cs"/>
              </a:rPr>
              <a:t>يكتب العنوان المطلوب للتخطيط، وكذلك عنوان المحور(س) والمحور(ص) في المستطيلات المخصصة لذلك.</a:t>
            </a:r>
          </a:p>
          <a:p>
            <a:pPr algn="just" rtl="1"/>
            <a:endParaRPr lang="ar-EG" sz="3700" dirty="0" smtClean="0">
              <a:solidFill>
                <a:schemeClr val="tx1"/>
              </a:solidFill>
              <a:latin typeface="+mj-lt"/>
              <a:ea typeface="+mj-ea"/>
              <a:cs typeface="+mj-cs"/>
            </a:endParaRPr>
          </a:p>
          <a:p>
            <a:pPr algn="r" rtl="1"/>
            <a:endParaRPr lang="ar-SA" sz="3700" dirty="0" smtClean="0">
              <a:solidFill>
                <a:srgbClr val="FF0000"/>
              </a:solidFill>
              <a:latin typeface="+mj-lt"/>
              <a:ea typeface="+mj-ea"/>
              <a:cs typeface="+mj-cs"/>
            </a:endParaRPr>
          </a:p>
        </p:txBody>
      </p:sp>
    </p:spTree>
    <p:extLst>
      <p:ext uri="{BB962C8B-B14F-4D97-AF65-F5344CB8AC3E}">
        <p14:creationId xmlns:p14="http://schemas.microsoft.com/office/powerpoint/2010/main" val="2375376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610600" cy="6019800"/>
          </a:xfrm>
        </p:spPr>
        <p:txBody>
          <a:bodyPr>
            <a:noAutofit/>
          </a:bodyPr>
          <a:lstStyle/>
          <a:p>
            <a:pPr algn="just" rtl="1"/>
            <a:r>
              <a:rPr lang="ar-EG" sz="3700" dirty="0" smtClean="0">
                <a:solidFill>
                  <a:srgbClr val="7030A0"/>
                </a:solidFill>
                <a:latin typeface="+mj-lt"/>
                <a:ea typeface="+mj-ea"/>
                <a:cs typeface="+mj-cs"/>
              </a:rPr>
              <a:t>ج- إضافة خطوط الشبكة: </a:t>
            </a:r>
            <a:r>
              <a:rPr lang="ar-EG" sz="3700" dirty="0" smtClean="0">
                <a:solidFill>
                  <a:schemeClr val="tx1"/>
                </a:solidFill>
                <a:latin typeface="+mj-lt"/>
                <a:ea typeface="+mj-ea"/>
                <a:cs typeface="+mj-cs"/>
              </a:rPr>
              <a:t>يتمثل الغرض من إضافة خطوط الشبكة لمكان الرسم في تسهيل عمليات المقارنة بين البيانات، ويتم ذلك باتباع الخطوات السابقة التي أتبعت في غضافة العناوين، ولكن يتم اختيار مربع حوار </a:t>
            </a:r>
            <a:r>
              <a:rPr lang="ar-EG" sz="3700" b="1" dirty="0" smtClean="0">
                <a:solidFill>
                  <a:schemeClr val="tx1"/>
                </a:solidFill>
                <a:latin typeface="+mj-lt"/>
                <a:ea typeface="+mj-ea"/>
                <a:cs typeface="+mj-cs"/>
              </a:rPr>
              <a:t>«خطوط الشبكة»، </a:t>
            </a:r>
            <a:r>
              <a:rPr lang="ar-EG" sz="3700" dirty="0" smtClean="0">
                <a:solidFill>
                  <a:schemeClr val="tx1"/>
                </a:solidFill>
                <a:latin typeface="+mj-lt"/>
                <a:ea typeface="+mj-ea"/>
                <a:cs typeface="+mj-cs"/>
              </a:rPr>
              <a:t>ثم يتم تحديد الخانات الموضحة في الشكل لإظهار خطوط الشبكة أو حذفها.</a:t>
            </a:r>
          </a:p>
          <a:p>
            <a:pPr algn="just" rtl="1"/>
            <a:endParaRPr lang="ar-EG" sz="3700" dirty="0" smtClean="0">
              <a:solidFill>
                <a:schemeClr val="tx1"/>
              </a:solidFill>
              <a:latin typeface="+mj-lt"/>
              <a:ea typeface="+mj-ea"/>
              <a:cs typeface="+mj-cs"/>
            </a:endParaRPr>
          </a:p>
          <a:p>
            <a:pPr algn="r" rtl="1"/>
            <a:endParaRPr lang="ar-SA" sz="3700" dirty="0" smtClean="0">
              <a:solidFill>
                <a:srgbClr val="FF0000"/>
              </a:solidFill>
              <a:latin typeface="+mj-lt"/>
              <a:ea typeface="+mj-ea"/>
              <a:cs typeface="+mj-cs"/>
            </a:endParaRPr>
          </a:p>
        </p:txBody>
      </p:sp>
    </p:spTree>
    <p:extLst>
      <p:ext uri="{BB962C8B-B14F-4D97-AF65-F5344CB8AC3E}">
        <p14:creationId xmlns:p14="http://schemas.microsoft.com/office/powerpoint/2010/main" val="1734946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610600" cy="6019800"/>
          </a:xfrm>
        </p:spPr>
        <p:txBody>
          <a:bodyPr>
            <a:noAutofit/>
          </a:bodyPr>
          <a:lstStyle/>
          <a:p>
            <a:pPr algn="just" rtl="1"/>
            <a:r>
              <a:rPr lang="ar-EG" sz="3700" dirty="0" smtClean="0">
                <a:solidFill>
                  <a:srgbClr val="7030A0"/>
                </a:solidFill>
                <a:latin typeface="+mj-lt"/>
                <a:ea typeface="+mj-ea"/>
                <a:cs typeface="+mj-cs"/>
              </a:rPr>
              <a:t>د- </a:t>
            </a:r>
            <a:r>
              <a:rPr lang="ar-EG" dirty="0" smtClean="0">
                <a:solidFill>
                  <a:srgbClr val="7030A0"/>
                </a:solidFill>
                <a:latin typeface="+mj-lt"/>
                <a:ea typeface="+mj-ea"/>
                <a:cs typeface="+mj-cs"/>
              </a:rPr>
              <a:t>إضافة وسيلة الإيضاح: </a:t>
            </a:r>
            <a:r>
              <a:rPr lang="ar-EG" dirty="0" smtClean="0">
                <a:solidFill>
                  <a:schemeClr val="tx1"/>
                </a:solidFill>
                <a:latin typeface="+mj-lt"/>
                <a:ea typeface="+mj-ea"/>
                <a:cs typeface="+mj-cs"/>
              </a:rPr>
              <a:t>لإظهار وسيلة الإيضاح للتخطيط أو إخفاؤها يتم النقر على خانة إظهار وسيلة الإيضاح في مربع حوار «وسيلة الإيضاح»، ويمكن أيضا التحكم في موقعها على التخطيط بالنقر على خانة الموضع.</a:t>
            </a:r>
          </a:p>
          <a:p>
            <a:pPr algn="just" rtl="1"/>
            <a:r>
              <a:rPr lang="ar-EG" dirty="0" smtClean="0">
                <a:solidFill>
                  <a:srgbClr val="7030A0"/>
                </a:solidFill>
              </a:rPr>
              <a:t>هـ- تغيير نوع التخطيط: </a:t>
            </a:r>
            <a:r>
              <a:rPr lang="ar-EG" dirty="0" smtClean="0">
                <a:solidFill>
                  <a:schemeClr val="tx1"/>
                </a:solidFill>
              </a:rPr>
              <a:t>عندما يتم إنشاء تخطيط ما من بيانات ورقة العمل، يجب اختيار نوع التخطيط الذي يمثل هذه البيانات على النحو الأكثر وضوحا، وبرنامج الاكسيل يمكن من تغيير نوع التخطيط للوصول إلى التخطيط الأفضل للبيانات، فهو </a:t>
            </a:r>
            <a:r>
              <a:rPr lang="ar-EG" dirty="0">
                <a:solidFill>
                  <a:schemeClr val="tx1"/>
                </a:solidFill>
              </a:rPr>
              <a:t>يتيح (18) نوعا من هذه التخطيطات.</a:t>
            </a:r>
          </a:p>
          <a:p>
            <a:pPr algn="just" rtl="1"/>
            <a:r>
              <a:rPr lang="ar-EG" dirty="0">
                <a:solidFill>
                  <a:schemeClr val="tx1"/>
                </a:solidFill>
              </a:rPr>
              <a:t>ويمكن </a:t>
            </a:r>
            <a:r>
              <a:rPr lang="ar-EG" dirty="0" smtClean="0">
                <a:solidFill>
                  <a:schemeClr val="tx1"/>
                </a:solidFill>
              </a:rPr>
              <a:t>تغيير </a:t>
            </a:r>
            <a:r>
              <a:rPr lang="ar-EG" dirty="0">
                <a:solidFill>
                  <a:schemeClr val="tx1"/>
                </a:solidFill>
              </a:rPr>
              <a:t>نوع التخطيط باستخدام زر </a:t>
            </a:r>
            <a:r>
              <a:rPr lang="ar-EG" b="1" dirty="0">
                <a:solidFill>
                  <a:schemeClr val="tx1"/>
                </a:solidFill>
              </a:rPr>
              <a:t>«نوع التخطيط» </a:t>
            </a:r>
            <a:r>
              <a:rPr lang="ar-EG" dirty="0">
                <a:solidFill>
                  <a:schemeClr val="tx1"/>
                </a:solidFill>
              </a:rPr>
              <a:t>الذي يظهر عند تحديد التخطيط، ثم اختيار النوع المطلوب</a:t>
            </a:r>
            <a:r>
              <a:rPr lang="ar-EG" dirty="0" smtClean="0">
                <a:solidFill>
                  <a:schemeClr val="tx1"/>
                </a:solidFill>
              </a:rPr>
              <a:t>، ويتغير نوع التخطيط مع الإبقاء على البيانات كما هي.</a:t>
            </a:r>
            <a:endParaRPr lang="ar-EG" dirty="0">
              <a:solidFill>
                <a:schemeClr val="tx1"/>
              </a:solidFill>
            </a:endParaRPr>
          </a:p>
          <a:p>
            <a:pPr algn="r" rtl="1"/>
            <a:endParaRPr lang="ar-SA" dirty="0">
              <a:solidFill>
                <a:schemeClr val="tx1"/>
              </a:solidFill>
            </a:endParaRPr>
          </a:p>
        </p:txBody>
      </p:sp>
    </p:spTree>
    <p:extLst>
      <p:ext uri="{BB962C8B-B14F-4D97-AF65-F5344CB8AC3E}">
        <p14:creationId xmlns:p14="http://schemas.microsoft.com/office/powerpoint/2010/main" val="1190278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839200" cy="6019800"/>
          </a:xfrm>
        </p:spPr>
        <p:txBody>
          <a:bodyPr>
            <a:noAutofit/>
          </a:bodyPr>
          <a:lstStyle/>
          <a:p>
            <a:pPr marL="742950" indent="-742950" rtl="1">
              <a:buFont typeface="Wingdings" pitchFamily="2" charset="2"/>
              <a:buChar char="ü"/>
            </a:pPr>
            <a:r>
              <a:rPr lang="ar-EG" sz="3700" u="sng" dirty="0" smtClean="0">
                <a:solidFill>
                  <a:schemeClr val="tx2">
                    <a:lumMod val="60000"/>
                    <a:lumOff val="40000"/>
                  </a:schemeClr>
                </a:solidFill>
                <a:latin typeface="+mj-lt"/>
                <a:ea typeface="+mj-ea"/>
                <a:cs typeface="+mj-cs"/>
              </a:rPr>
              <a:t>الصيغ الحسابية والمنطقية:</a:t>
            </a:r>
          </a:p>
          <a:p>
            <a:pPr algn="just" rtl="1"/>
            <a:r>
              <a:rPr lang="ar-EG" sz="2800" dirty="0" smtClean="0">
                <a:solidFill>
                  <a:srgbClr val="FF0000"/>
                </a:solidFill>
                <a:latin typeface="+mj-lt"/>
                <a:ea typeface="+mj-ea"/>
                <a:cs typeface="+mj-cs"/>
              </a:rPr>
              <a:t>لادخال الصيغ في خلية داخل ورقة العمل يجب اتباع الخطوات التالية:</a:t>
            </a:r>
          </a:p>
          <a:p>
            <a:pPr marL="571500" indent="-571500" algn="just" rtl="1">
              <a:buFontTx/>
              <a:buChar char="-"/>
            </a:pPr>
            <a:r>
              <a:rPr lang="ar-EG" sz="3000" dirty="0" smtClean="0">
                <a:solidFill>
                  <a:schemeClr val="tx1"/>
                </a:solidFill>
                <a:latin typeface="+mj-lt"/>
                <a:ea typeface="+mj-ea"/>
                <a:cs typeface="+mj-cs"/>
              </a:rPr>
              <a:t>وضع المؤشر داخل الخلية التي تريد أن تظهر بها الصيغة.</a:t>
            </a:r>
          </a:p>
          <a:p>
            <a:pPr marL="571500" indent="-571500" algn="just" rtl="1">
              <a:buFontTx/>
              <a:buChar char="-"/>
            </a:pPr>
            <a:r>
              <a:rPr lang="ar-EG" sz="3000" dirty="0" smtClean="0">
                <a:solidFill>
                  <a:schemeClr val="tx1"/>
                </a:solidFill>
                <a:latin typeface="+mj-lt"/>
                <a:ea typeface="+mj-ea"/>
                <a:cs typeface="+mj-cs"/>
              </a:rPr>
              <a:t>كتابة علامة يساوي (=).</a:t>
            </a:r>
          </a:p>
          <a:p>
            <a:pPr marL="571500" indent="-571500" algn="just" rtl="1">
              <a:buFontTx/>
              <a:buChar char="-"/>
            </a:pPr>
            <a:r>
              <a:rPr lang="ar-EG" sz="3000" dirty="0" smtClean="0">
                <a:solidFill>
                  <a:schemeClr val="tx1"/>
                </a:solidFill>
                <a:latin typeface="+mj-lt"/>
                <a:ea typeface="+mj-ea"/>
                <a:cs typeface="+mj-cs"/>
              </a:rPr>
              <a:t>إدارج التعبير المطلوب والذي سيؤدي إلى الحصول على النتيجة التي تريدها، وقد يكون التعبير محتويا على المعاملات والقيم والمتغيرات والرموز التي تشير للإجراءات الحسابية المطلوب تنفيذها داخل الخلية مثل </a:t>
            </a:r>
            <a:r>
              <a:rPr lang="en-US" sz="3000" dirty="0" smtClean="0">
                <a:solidFill>
                  <a:schemeClr val="tx1"/>
                </a:solidFill>
                <a:latin typeface="+mj-lt"/>
                <a:ea typeface="+mj-ea"/>
                <a:cs typeface="+mj-cs"/>
              </a:rPr>
              <a:t>B2+F6</a:t>
            </a:r>
            <a:r>
              <a:rPr lang="ar-EG" sz="3000" dirty="0" smtClean="0">
                <a:solidFill>
                  <a:schemeClr val="tx1"/>
                </a:solidFill>
                <a:latin typeface="+mj-lt"/>
                <a:ea typeface="+mj-ea"/>
                <a:cs typeface="+mj-cs"/>
              </a:rPr>
              <a:t>، والرموز المستخدمة للعمليات الحسابية الأساسية هي + للجمع، - للطرح، * للضرب، / لللقسمة.</a:t>
            </a:r>
          </a:p>
          <a:p>
            <a:pPr marL="571500" indent="-571500" algn="just" rtl="1">
              <a:buFontTx/>
              <a:buChar char="-"/>
            </a:pPr>
            <a:r>
              <a:rPr lang="ar-EG" sz="3000" dirty="0" smtClean="0">
                <a:solidFill>
                  <a:schemeClr val="tx1"/>
                </a:solidFill>
                <a:latin typeface="+mj-lt"/>
                <a:ea typeface="+mj-ea"/>
                <a:cs typeface="+mj-cs"/>
              </a:rPr>
              <a:t> بعد الانتهاء من كتابة الصيغة المطلوبة يتم الضغط على مفتاح</a:t>
            </a:r>
            <a:r>
              <a:rPr lang="en-US" sz="3000" dirty="0" smtClean="0">
                <a:solidFill>
                  <a:schemeClr val="tx1"/>
                </a:solidFill>
                <a:latin typeface="+mj-lt"/>
                <a:ea typeface="+mj-ea"/>
                <a:cs typeface="+mj-cs"/>
              </a:rPr>
              <a:t> Enter</a:t>
            </a:r>
            <a:r>
              <a:rPr lang="ar-EG" sz="3000" dirty="0" smtClean="0">
                <a:solidFill>
                  <a:schemeClr val="tx1"/>
                </a:solidFill>
                <a:latin typeface="+mj-lt"/>
                <a:ea typeface="+mj-ea"/>
                <a:cs typeface="+mj-cs"/>
              </a:rPr>
              <a:t> وسيتم إيجاد وتسجيل ناتج العملية المحددة مباشرة بنفس الخلية.</a:t>
            </a:r>
            <a:endParaRPr lang="ar-SA" sz="3000" dirty="0" smtClean="0">
              <a:solidFill>
                <a:schemeClr val="tx1"/>
              </a:solidFill>
              <a:latin typeface="+mj-lt"/>
              <a:ea typeface="+mj-ea"/>
              <a:cs typeface="+mj-cs"/>
            </a:endParaRPr>
          </a:p>
        </p:txBody>
      </p:sp>
    </p:spTree>
    <p:extLst>
      <p:ext uri="{BB962C8B-B14F-4D97-AF65-F5344CB8AC3E}">
        <p14:creationId xmlns:p14="http://schemas.microsoft.com/office/powerpoint/2010/main" val="4104259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839200" cy="6019800"/>
          </a:xfrm>
        </p:spPr>
        <p:txBody>
          <a:bodyPr>
            <a:noAutofit/>
          </a:bodyPr>
          <a:lstStyle/>
          <a:p>
            <a:pPr marL="742950" indent="-742950" rtl="1">
              <a:buFont typeface="Wingdings" pitchFamily="2" charset="2"/>
              <a:buChar char="ü"/>
            </a:pPr>
            <a:r>
              <a:rPr lang="ar-EG" sz="3700" u="sng" dirty="0" smtClean="0">
                <a:solidFill>
                  <a:schemeClr val="tx2">
                    <a:lumMod val="60000"/>
                    <a:lumOff val="40000"/>
                  </a:schemeClr>
                </a:solidFill>
                <a:latin typeface="+mj-lt"/>
                <a:ea typeface="+mj-ea"/>
                <a:cs typeface="+mj-cs"/>
              </a:rPr>
              <a:t>الجمع التلقائي:</a:t>
            </a:r>
          </a:p>
          <a:p>
            <a:pPr algn="just" rtl="1"/>
            <a:r>
              <a:rPr lang="ar-EG" sz="2800" dirty="0" smtClean="0">
                <a:solidFill>
                  <a:srgbClr val="FF0000"/>
                </a:solidFill>
                <a:latin typeface="+mj-lt"/>
                <a:ea typeface="+mj-ea"/>
                <a:cs typeface="+mj-cs"/>
              </a:rPr>
              <a:t>لجمع مجموعات من الأعداد جمعا تلقائيا يتم تتبع الخطوات التالية:</a:t>
            </a:r>
            <a:r>
              <a:rPr lang="ar-EG" sz="2800" dirty="0">
                <a:solidFill>
                  <a:srgbClr val="FF0000"/>
                </a:solidFill>
                <a:latin typeface="+mj-lt"/>
                <a:ea typeface="+mj-ea"/>
                <a:cs typeface="+mj-cs"/>
              </a:rPr>
              <a:t> </a:t>
            </a:r>
          </a:p>
          <a:p>
            <a:pPr algn="just" rtl="1"/>
            <a:r>
              <a:rPr lang="ar-EG" sz="2800" dirty="0" smtClean="0">
                <a:solidFill>
                  <a:srgbClr val="FF0000"/>
                </a:solidFill>
                <a:latin typeface="+mj-lt"/>
                <a:ea typeface="+mj-ea"/>
                <a:cs typeface="+mj-cs"/>
              </a:rPr>
              <a:t>بفرض أن لدينا بيانات الجدول التالي والذي يمثل مجموعة درجات لخمسة طلاب، ونريد إيجاد مجموع درجات كل طالب، والمجموع الكلي لدرجات كل مادة، فيتم الآتي:</a:t>
            </a:r>
          </a:p>
          <a:p>
            <a:pPr algn="just" rtl="1"/>
            <a:r>
              <a:rPr lang="ar-EG" sz="2800" dirty="0" smtClean="0">
                <a:solidFill>
                  <a:schemeClr val="tx1"/>
                </a:solidFill>
                <a:latin typeface="+mj-lt"/>
                <a:ea typeface="+mj-ea"/>
                <a:cs typeface="+mj-cs"/>
              </a:rPr>
              <a:t>- يتم ادخال البيانات (الدرجات).</a:t>
            </a:r>
          </a:p>
          <a:p>
            <a:pPr algn="just" rtl="1"/>
            <a:r>
              <a:rPr lang="ar-EG" sz="2800" dirty="0" smtClean="0">
                <a:solidFill>
                  <a:schemeClr val="tx1"/>
                </a:solidFill>
                <a:latin typeface="+mj-lt"/>
                <a:ea typeface="+mj-ea"/>
                <a:cs typeface="+mj-cs"/>
              </a:rPr>
              <a:t>- يتم تحديد (تظليل) جميع البيانات ونمد التحديد خلية واحدة بعد البيانات في الجهة التي تريد أن يظهر فيها المجموع المطلوب.</a:t>
            </a:r>
          </a:p>
          <a:p>
            <a:pPr algn="just" rtl="1"/>
            <a:r>
              <a:rPr lang="ar-EG" sz="2800" dirty="0">
                <a:solidFill>
                  <a:schemeClr val="tx1"/>
                </a:solidFill>
                <a:latin typeface="+mj-lt"/>
                <a:ea typeface="+mj-ea"/>
                <a:cs typeface="+mj-cs"/>
              </a:rPr>
              <a:t> </a:t>
            </a:r>
            <a:r>
              <a:rPr lang="ar-EG" sz="2800" dirty="0" smtClean="0">
                <a:solidFill>
                  <a:schemeClr val="tx1"/>
                </a:solidFill>
                <a:latin typeface="+mj-lt"/>
                <a:ea typeface="+mj-ea"/>
                <a:cs typeface="+mj-cs"/>
              </a:rPr>
              <a:t>- يتم الضغط على علامة الجمع التلقائي∑ من شريط الدوات، </a:t>
            </a:r>
            <a:r>
              <a:rPr lang="ar-EG" sz="2800" u="sng" dirty="0" smtClean="0">
                <a:solidFill>
                  <a:schemeClr val="tx1"/>
                </a:solidFill>
                <a:latin typeface="+mj-lt"/>
                <a:ea typeface="+mj-ea"/>
                <a:cs typeface="+mj-cs"/>
              </a:rPr>
              <a:t>فيتم الجمع كما يلي:</a:t>
            </a:r>
            <a:r>
              <a:rPr lang="ar-EG" sz="3000" u="sng" dirty="0" smtClean="0">
                <a:solidFill>
                  <a:schemeClr val="tx1"/>
                </a:solidFill>
                <a:latin typeface="+mj-lt"/>
                <a:ea typeface="+mj-ea"/>
                <a:cs typeface="+mj-cs"/>
              </a:rPr>
              <a:t>.</a:t>
            </a:r>
            <a:endParaRPr lang="ar-SA" sz="3000" u="sng" dirty="0" smtClean="0">
              <a:solidFill>
                <a:schemeClr val="tx1"/>
              </a:solidFill>
              <a:latin typeface="+mj-lt"/>
              <a:ea typeface="+mj-ea"/>
              <a:cs typeface="+mj-cs"/>
            </a:endParaRPr>
          </a:p>
        </p:txBody>
      </p:sp>
    </p:spTree>
    <p:extLst>
      <p:ext uri="{BB962C8B-B14F-4D97-AF65-F5344CB8AC3E}">
        <p14:creationId xmlns:p14="http://schemas.microsoft.com/office/powerpoint/2010/main" val="2357798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839200" cy="6019800"/>
          </a:xfrm>
        </p:spPr>
        <p:txBody>
          <a:bodyPr>
            <a:noAutofit/>
          </a:bodyPr>
          <a:lstStyle/>
          <a:p>
            <a:pPr marL="514350" indent="-514350" rtl="1">
              <a:buAutoNum type="arabic1Minus"/>
            </a:pPr>
            <a:r>
              <a:rPr lang="ar-EG" sz="3000" dirty="0" smtClean="0">
                <a:solidFill>
                  <a:schemeClr val="tx1"/>
                </a:solidFill>
                <a:latin typeface="+mj-lt"/>
                <a:ea typeface="+mj-ea"/>
                <a:cs typeface="+mj-cs"/>
              </a:rPr>
              <a:t>عند الرغبة في إيجاد مجموع درجات كل طالب يتم تحديد الدرجات ونليها بتحديد عمود تالي لها مباشرة يسار البيانات كما بالشكل التالي:</a:t>
            </a:r>
          </a:p>
        </p:txBody>
      </p:sp>
      <p:graphicFrame>
        <p:nvGraphicFramePr>
          <p:cNvPr id="2" name="Table 1"/>
          <p:cNvGraphicFramePr>
            <a:graphicFrameLocks noGrp="1"/>
          </p:cNvGraphicFramePr>
          <p:nvPr>
            <p:extLst>
              <p:ext uri="{D42A27DB-BD31-4B8C-83A1-F6EECF244321}">
                <p14:modId xmlns:p14="http://schemas.microsoft.com/office/powerpoint/2010/main" val="3062956504"/>
              </p:ext>
            </p:extLst>
          </p:nvPr>
        </p:nvGraphicFramePr>
        <p:xfrm>
          <a:off x="1447800" y="3048000"/>
          <a:ext cx="6096000" cy="221996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0">
                <a:tc>
                  <a:txBody>
                    <a:bodyPr/>
                    <a:lstStyle/>
                    <a:p>
                      <a:r>
                        <a:rPr lang="ar-EG" dirty="0" smtClean="0"/>
                        <a:t>المجموع</a:t>
                      </a:r>
                      <a:endParaRPr lang="en-US" dirty="0"/>
                    </a:p>
                  </a:txBody>
                  <a:tcPr/>
                </a:tc>
                <a:tc>
                  <a:txBody>
                    <a:bodyPr/>
                    <a:lstStyle/>
                    <a:p>
                      <a:r>
                        <a:rPr lang="ar-EG" dirty="0" smtClean="0"/>
                        <a:t>علوم</a:t>
                      </a:r>
                      <a:endParaRPr lang="en-US" dirty="0"/>
                    </a:p>
                  </a:txBody>
                  <a:tcPr/>
                </a:tc>
                <a:tc>
                  <a:txBody>
                    <a:bodyPr/>
                    <a:lstStyle/>
                    <a:p>
                      <a:r>
                        <a:rPr lang="ar-EG" dirty="0" smtClean="0"/>
                        <a:t>رياضيات</a:t>
                      </a:r>
                      <a:endParaRPr lang="en-US" dirty="0"/>
                    </a:p>
                  </a:txBody>
                  <a:tcPr/>
                </a:tc>
                <a:tc>
                  <a:txBody>
                    <a:bodyPr/>
                    <a:lstStyle/>
                    <a:p>
                      <a:r>
                        <a:rPr lang="ar-EG" dirty="0" smtClean="0"/>
                        <a:t>لغة انجليزية</a:t>
                      </a:r>
                      <a:endParaRPr lang="en-US" dirty="0"/>
                    </a:p>
                  </a:txBody>
                  <a:tcPr/>
                </a:tc>
                <a:tc>
                  <a:txBody>
                    <a:bodyPr/>
                    <a:lstStyle/>
                    <a:p>
                      <a:r>
                        <a:rPr lang="ar-EG" dirty="0" smtClean="0"/>
                        <a:t>الاسم</a:t>
                      </a:r>
                      <a:endParaRPr lang="en-US" dirty="0"/>
                    </a:p>
                  </a:txBody>
                  <a:tcPr/>
                </a:tc>
              </a:tr>
              <a:tr h="370840">
                <a:tc>
                  <a:txBody>
                    <a:bodyPr/>
                    <a:lstStyle/>
                    <a:p>
                      <a:r>
                        <a:rPr lang="ar-EG" dirty="0" smtClean="0"/>
                        <a:t>179</a:t>
                      </a:r>
                      <a:endParaRPr lang="en-US" dirty="0"/>
                    </a:p>
                  </a:txBody>
                  <a:tcPr/>
                </a:tc>
                <a:tc>
                  <a:txBody>
                    <a:bodyPr/>
                    <a:lstStyle/>
                    <a:p>
                      <a:r>
                        <a:rPr lang="ar-EG" dirty="0" smtClean="0"/>
                        <a:t>45</a:t>
                      </a:r>
                      <a:endParaRPr lang="en-US" dirty="0"/>
                    </a:p>
                  </a:txBody>
                  <a:tcPr/>
                </a:tc>
                <a:tc>
                  <a:txBody>
                    <a:bodyPr/>
                    <a:lstStyle/>
                    <a:p>
                      <a:r>
                        <a:rPr lang="ar-EG" dirty="0" smtClean="0"/>
                        <a:t>99</a:t>
                      </a:r>
                      <a:endParaRPr lang="en-US" dirty="0"/>
                    </a:p>
                  </a:txBody>
                  <a:tcPr/>
                </a:tc>
                <a:tc>
                  <a:txBody>
                    <a:bodyPr/>
                    <a:lstStyle/>
                    <a:p>
                      <a:r>
                        <a:rPr lang="ar-EG" dirty="0" smtClean="0"/>
                        <a:t>35</a:t>
                      </a:r>
                      <a:endParaRPr lang="en-US" dirty="0"/>
                    </a:p>
                  </a:txBody>
                  <a:tcPr/>
                </a:tc>
                <a:tc>
                  <a:txBody>
                    <a:bodyPr/>
                    <a:lstStyle/>
                    <a:p>
                      <a:r>
                        <a:rPr lang="ar-EG" dirty="0" smtClean="0"/>
                        <a:t>إبراهيم</a:t>
                      </a:r>
                      <a:endParaRPr lang="en-US" dirty="0"/>
                    </a:p>
                  </a:txBody>
                  <a:tcPr/>
                </a:tc>
              </a:tr>
              <a:tr h="370840">
                <a:tc>
                  <a:txBody>
                    <a:bodyPr/>
                    <a:lstStyle/>
                    <a:p>
                      <a:r>
                        <a:rPr lang="ar-EG" dirty="0" smtClean="0"/>
                        <a:t>169</a:t>
                      </a:r>
                      <a:endParaRPr lang="en-US" dirty="0"/>
                    </a:p>
                  </a:txBody>
                  <a:tcPr/>
                </a:tc>
                <a:tc>
                  <a:txBody>
                    <a:bodyPr/>
                    <a:lstStyle/>
                    <a:p>
                      <a:r>
                        <a:rPr lang="ar-EG" dirty="0" smtClean="0"/>
                        <a:t>44</a:t>
                      </a:r>
                      <a:endParaRPr lang="en-US" dirty="0"/>
                    </a:p>
                  </a:txBody>
                  <a:tcPr/>
                </a:tc>
                <a:tc>
                  <a:txBody>
                    <a:bodyPr/>
                    <a:lstStyle/>
                    <a:p>
                      <a:r>
                        <a:rPr lang="ar-EG" dirty="0" smtClean="0"/>
                        <a:t>86</a:t>
                      </a:r>
                      <a:endParaRPr lang="en-US" dirty="0"/>
                    </a:p>
                  </a:txBody>
                  <a:tcPr/>
                </a:tc>
                <a:tc>
                  <a:txBody>
                    <a:bodyPr/>
                    <a:lstStyle/>
                    <a:p>
                      <a:r>
                        <a:rPr lang="ar-EG" dirty="0" smtClean="0"/>
                        <a:t>39</a:t>
                      </a:r>
                      <a:endParaRPr lang="en-US" dirty="0"/>
                    </a:p>
                  </a:txBody>
                  <a:tcPr/>
                </a:tc>
                <a:tc>
                  <a:txBody>
                    <a:bodyPr/>
                    <a:lstStyle/>
                    <a:p>
                      <a:r>
                        <a:rPr lang="ar-EG" dirty="0" smtClean="0"/>
                        <a:t>جمال</a:t>
                      </a:r>
                      <a:endParaRPr lang="en-US" dirty="0"/>
                    </a:p>
                  </a:txBody>
                  <a:tcPr/>
                </a:tc>
              </a:tr>
              <a:tr h="370840">
                <a:tc>
                  <a:txBody>
                    <a:bodyPr/>
                    <a:lstStyle/>
                    <a:p>
                      <a:r>
                        <a:rPr lang="ar-EG" dirty="0" smtClean="0"/>
                        <a:t>159</a:t>
                      </a:r>
                      <a:endParaRPr lang="en-US" dirty="0"/>
                    </a:p>
                  </a:txBody>
                  <a:tcPr/>
                </a:tc>
                <a:tc>
                  <a:txBody>
                    <a:bodyPr/>
                    <a:lstStyle/>
                    <a:p>
                      <a:r>
                        <a:rPr lang="ar-EG" dirty="0" smtClean="0"/>
                        <a:t>40</a:t>
                      </a:r>
                      <a:endParaRPr lang="en-US" dirty="0"/>
                    </a:p>
                  </a:txBody>
                  <a:tcPr/>
                </a:tc>
                <a:tc>
                  <a:txBody>
                    <a:bodyPr/>
                    <a:lstStyle/>
                    <a:p>
                      <a:r>
                        <a:rPr lang="ar-EG" dirty="0" smtClean="0"/>
                        <a:t>79</a:t>
                      </a:r>
                      <a:endParaRPr lang="en-US" dirty="0"/>
                    </a:p>
                  </a:txBody>
                  <a:tcPr/>
                </a:tc>
                <a:tc>
                  <a:txBody>
                    <a:bodyPr/>
                    <a:lstStyle/>
                    <a:p>
                      <a:r>
                        <a:rPr lang="ar-EG" dirty="0" smtClean="0"/>
                        <a:t>40</a:t>
                      </a:r>
                      <a:endParaRPr lang="en-US" dirty="0"/>
                    </a:p>
                  </a:txBody>
                  <a:tcPr/>
                </a:tc>
                <a:tc>
                  <a:txBody>
                    <a:bodyPr/>
                    <a:lstStyle/>
                    <a:p>
                      <a:r>
                        <a:rPr lang="ar-EG" dirty="0" smtClean="0"/>
                        <a:t>سعيد</a:t>
                      </a:r>
                      <a:endParaRPr lang="en-US" dirty="0"/>
                    </a:p>
                  </a:txBody>
                  <a:tcPr/>
                </a:tc>
              </a:tr>
              <a:tr h="370840">
                <a:tc>
                  <a:txBody>
                    <a:bodyPr/>
                    <a:lstStyle/>
                    <a:p>
                      <a:r>
                        <a:rPr lang="ar-EG" dirty="0" smtClean="0"/>
                        <a:t>140</a:t>
                      </a:r>
                      <a:endParaRPr lang="en-US" dirty="0"/>
                    </a:p>
                  </a:txBody>
                  <a:tcPr/>
                </a:tc>
                <a:tc>
                  <a:txBody>
                    <a:bodyPr/>
                    <a:lstStyle/>
                    <a:p>
                      <a:r>
                        <a:rPr lang="ar-EG" dirty="0" smtClean="0"/>
                        <a:t>37</a:t>
                      </a:r>
                      <a:endParaRPr lang="en-US" dirty="0"/>
                    </a:p>
                  </a:txBody>
                  <a:tcPr/>
                </a:tc>
                <a:tc>
                  <a:txBody>
                    <a:bodyPr/>
                    <a:lstStyle/>
                    <a:p>
                      <a:r>
                        <a:rPr lang="ar-EG" dirty="0" smtClean="0"/>
                        <a:t>55</a:t>
                      </a:r>
                      <a:endParaRPr lang="en-US" dirty="0"/>
                    </a:p>
                  </a:txBody>
                  <a:tcPr/>
                </a:tc>
                <a:tc>
                  <a:txBody>
                    <a:bodyPr/>
                    <a:lstStyle/>
                    <a:p>
                      <a:r>
                        <a:rPr lang="ar-EG" dirty="0" smtClean="0"/>
                        <a:t>48</a:t>
                      </a:r>
                      <a:endParaRPr lang="en-US" dirty="0"/>
                    </a:p>
                  </a:txBody>
                  <a:tcPr/>
                </a:tc>
                <a:tc>
                  <a:txBody>
                    <a:bodyPr/>
                    <a:lstStyle/>
                    <a:p>
                      <a:r>
                        <a:rPr lang="ar-EG" dirty="0" smtClean="0"/>
                        <a:t>محمود</a:t>
                      </a:r>
                      <a:endParaRPr lang="en-US" dirty="0"/>
                    </a:p>
                  </a:txBody>
                  <a:tcPr/>
                </a:tc>
              </a:tr>
              <a:tr h="370840">
                <a:tc>
                  <a:txBody>
                    <a:bodyPr/>
                    <a:lstStyle/>
                    <a:p>
                      <a:r>
                        <a:rPr lang="ar-EG" dirty="0" smtClean="0"/>
                        <a:t>136</a:t>
                      </a:r>
                      <a:endParaRPr lang="en-US" dirty="0"/>
                    </a:p>
                  </a:txBody>
                  <a:tcPr/>
                </a:tc>
                <a:tc>
                  <a:txBody>
                    <a:bodyPr/>
                    <a:lstStyle/>
                    <a:p>
                      <a:r>
                        <a:rPr lang="ar-EG" dirty="0" smtClean="0"/>
                        <a:t>35</a:t>
                      </a:r>
                      <a:endParaRPr lang="en-US" dirty="0"/>
                    </a:p>
                  </a:txBody>
                  <a:tcPr/>
                </a:tc>
                <a:tc>
                  <a:txBody>
                    <a:bodyPr/>
                    <a:lstStyle/>
                    <a:p>
                      <a:r>
                        <a:rPr lang="ar-EG" dirty="0" smtClean="0"/>
                        <a:t>76</a:t>
                      </a:r>
                      <a:endParaRPr lang="en-US" dirty="0"/>
                    </a:p>
                  </a:txBody>
                  <a:tcPr/>
                </a:tc>
                <a:tc>
                  <a:txBody>
                    <a:bodyPr/>
                    <a:lstStyle/>
                    <a:p>
                      <a:r>
                        <a:rPr lang="ar-EG" dirty="0" smtClean="0"/>
                        <a:t>25</a:t>
                      </a:r>
                      <a:endParaRPr lang="en-US" dirty="0"/>
                    </a:p>
                  </a:txBody>
                  <a:tcPr/>
                </a:tc>
                <a:tc>
                  <a:txBody>
                    <a:bodyPr/>
                    <a:lstStyle/>
                    <a:p>
                      <a:r>
                        <a:rPr lang="ar-EG" dirty="0" smtClean="0"/>
                        <a:t>يسري</a:t>
                      </a:r>
                      <a:endParaRPr lang="en-US" dirty="0"/>
                    </a:p>
                  </a:txBody>
                  <a:tcPr/>
                </a:tc>
              </a:tr>
            </a:tbl>
          </a:graphicData>
        </a:graphic>
      </p:graphicFrame>
    </p:spTree>
    <p:extLst>
      <p:ext uri="{BB962C8B-B14F-4D97-AF65-F5344CB8AC3E}">
        <p14:creationId xmlns:p14="http://schemas.microsoft.com/office/powerpoint/2010/main" val="2357798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839200" cy="6019800"/>
          </a:xfrm>
        </p:spPr>
        <p:txBody>
          <a:bodyPr>
            <a:noAutofit/>
          </a:bodyPr>
          <a:lstStyle/>
          <a:p>
            <a:pPr rtl="1"/>
            <a:r>
              <a:rPr lang="ar-EG" sz="3000" dirty="0" smtClean="0">
                <a:solidFill>
                  <a:schemeClr val="tx1"/>
                </a:solidFill>
                <a:latin typeface="+mj-lt"/>
                <a:ea typeface="+mj-ea"/>
                <a:cs typeface="+mj-cs"/>
              </a:rPr>
              <a:t>ب- وعند إيجاد مجموع درجات كل مادة نحدد البيانات ثم يليها بتحديد الصف التالي لها أسفل البيانات كما يلي:</a:t>
            </a:r>
          </a:p>
        </p:txBody>
      </p:sp>
      <p:graphicFrame>
        <p:nvGraphicFramePr>
          <p:cNvPr id="2" name="Table 1"/>
          <p:cNvGraphicFramePr>
            <a:graphicFrameLocks noGrp="1"/>
          </p:cNvGraphicFramePr>
          <p:nvPr>
            <p:extLst>
              <p:ext uri="{D42A27DB-BD31-4B8C-83A1-F6EECF244321}">
                <p14:modId xmlns:p14="http://schemas.microsoft.com/office/powerpoint/2010/main" val="266238123"/>
              </p:ext>
            </p:extLst>
          </p:nvPr>
        </p:nvGraphicFramePr>
        <p:xfrm>
          <a:off x="1447800" y="3048000"/>
          <a:ext cx="4876800" cy="2600960"/>
        </p:xfrm>
        <a:graphic>
          <a:graphicData uri="http://schemas.openxmlformats.org/drawingml/2006/table">
            <a:tbl>
              <a:tblPr firstRow="1" bandRow="1">
                <a:tableStyleId>{5C22544A-7EE6-4342-B048-85BDC9FD1C3A}</a:tableStyleId>
              </a:tblPr>
              <a:tblGrid>
                <a:gridCol w="1219200"/>
                <a:gridCol w="1219200"/>
                <a:gridCol w="1219200"/>
                <a:gridCol w="1219200"/>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ar-EG" dirty="0" smtClean="0"/>
                        <a:t>الاسم</a:t>
                      </a:r>
                      <a:endParaRPr lang="en-US" dirty="0"/>
                    </a:p>
                  </a:txBody>
                  <a:tcPr/>
                </a:tc>
              </a:tr>
              <a:tr h="370840">
                <a:tc>
                  <a:txBody>
                    <a:bodyPr/>
                    <a:lstStyle/>
                    <a:p>
                      <a:r>
                        <a:rPr lang="ar-EG" dirty="0" smtClean="0"/>
                        <a:t>45</a:t>
                      </a:r>
                      <a:endParaRPr lang="en-US" dirty="0"/>
                    </a:p>
                  </a:txBody>
                  <a:tcPr/>
                </a:tc>
                <a:tc>
                  <a:txBody>
                    <a:bodyPr/>
                    <a:lstStyle/>
                    <a:p>
                      <a:r>
                        <a:rPr lang="ar-EG" dirty="0" smtClean="0"/>
                        <a:t>99</a:t>
                      </a:r>
                      <a:endParaRPr lang="en-US" dirty="0"/>
                    </a:p>
                  </a:txBody>
                  <a:tcPr/>
                </a:tc>
                <a:tc>
                  <a:txBody>
                    <a:bodyPr/>
                    <a:lstStyle/>
                    <a:p>
                      <a:r>
                        <a:rPr lang="ar-EG" dirty="0" smtClean="0"/>
                        <a:t>35</a:t>
                      </a:r>
                      <a:endParaRPr lang="en-US" dirty="0"/>
                    </a:p>
                  </a:txBody>
                  <a:tcPr/>
                </a:tc>
                <a:tc>
                  <a:txBody>
                    <a:bodyPr/>
                    <a:lstStyle/>
                    <a:p>
                      <a:r>
                        <a:rPr lang="ar-EG" dirty="0" smtClean="0"/>
                        <a:t>إبراهيم</a:t>
                      </a:r>
                      <a:endParaRPr lang="en-US" dirty="0"/>
                    </a:p>
                  </a:txBody>
                  <a:tcPr/>
                </a:tc>
              </a:tr>
              <a:tr h="370840">
                <a:tc>
                  <a:txBody>
                    <a:bodyPr/>
                    <a:lstStyle/>
                    <a:p>
                      <a:r>
                        <a:rPr lang="ar-EG" dirty="0" smtClean="0"/>
                        <a:t>44</a:t>
                      </a:r>
                      <a:endParaRPr lang="en-US" dirty="0"/>
                    </a:p>
                  </a:txBody>
                  <a:tcPr/>
                </a:tc>
                <a:tc>
                  <a:txBody>
                    <a:bodyPr/>
                    <a:lstStyle/>
                    <a:p>
                      <a:r>
                        <a:rPr lang="ar-EG" dirty="0" smtClean="0"/>
                        <a:t>86</a:t>
                      </a:r>
                      <a:endParaRPr lang="en-US" dirty="0"/>
                    </a:p>
                  </a:txBody>
                  <a:tcPr/>
                </a:tc>
                <a:tc>
                  <a:txBody>
                    <a:bodyPr/>
                    <a:lstStyle/>
                    <a:p>
                      <a:r>
                        <a:rPr lang="ar-EG" dirty="0" smtClean="0"/>
                        <a:t>39</a:t>
                      </a:r>
                      <a:endParaRPr lang="en-US" dirty="0"/>
                    </a:p>
                  </a:txBody>
                  <a:tcPr/>
                </a:tc>
                <a:tc>
                  <a:txBody>
                    <a:bodyPr/>
                    <a:lstStyle/>
                    <a:p>
                      <a:r>
                        <a:rPr lang="ar-EG" dirty="0" smtClean="0"/>
                        <a:t>جمال</a:t>
                      </a:r>
                      <a:endParaRPr lang="en-US" dirty="0"/>
                    </a:p>
                  </a:txBody>
                  <a:tcPr/>
                </a:tc>
              </a:tr>
              <a:tr h="370840">
                <a:tc>
                  <a:txBody>
                    <a:bodyPr/>
                    <a:lstStyle/>
                    <a:p>
                      <a:r>
                        <a:rPr lang="ar-EG" dirty="0" smtClean="0"/>
                        <a:t>40</a:t>
                      </a:r>
                      <a:endParaRPr lang="en-US" dirty="0"/>
                    </a:p>
                  </a:txBody>
                  <a:tcPr/>
                </a:tc>
                <a:tc>
                  <a:txBody>
                    <a:bodyPr/>
                    <a:lstStyle/>
                    <a:p>
                      <a:r>
                        <a:rPr lang="ar-EG" dirty="0" smtClean="0"/>
                        <a:t>79</a:t>
                      </a:r>
                      <a:endParaRPr lang="en-US" dirty="0"/>
                    </a:p>
                  </a:txBody>
                  <a:tcPr/>
                </a:tc>
                <a:tc>
                  <a:txBody>
                    <a:bodyPr/>
                    <a:lstStyle/>
                    <a:p>
                      <a:r>
                        <a:rPr lang="ar-EG" dirty="0" smtClean="0"/>
                        <a:t>40</a:t>
                      </a:r>
                      <a:endParaRPr lang="en-US" dirty="0"/>
                    </a:p>
                  </a:txBody>
                  <a:tcPr/>
                </a:tc>
                <a:tc>
                  <a:txBody>
                    <a:bodyPr/>
                    <a:lstStyle/>
                    <a:p>
                      <a:r>
                        <a:rPr lang="ar-EG" dirty="0" smtClean="0"/>
                        <a:t>سعيد</a:t>
                      </a:r>
                      <a:endParaRPr lang="en-US" dirty="0"/>
                    </a:p>
                  </a:txBody>
                  <a:tcPr/>
                </a:tc>
              </a:tr>
              <a:tr h="370840">
                <a:tc>
                  <a:txBody>
                    <a:bodyPr/>
                    <a:lstStyle/>
                    <a:p>
                      <a:r>
                        <a:rPr lang="ar-EG" dirty="0" smtClean="0"/>
                        <a:t>37</a:t>
                      </a:r>
                      <a:endParaRPr lang="en-US" dirty="0"/>
                    </a:p>
                  </a:txBody>
                  <a:tcPr/>
                </a:tc>
                <a:tc>
                  <a:txBody>
                    <a:bodyPr/>
                    <a:lstStyle/>
                    <a:p>
                      <a:r>
                        <a:rPr lang="ar-EG" dirty="0" smtClean="0"/>
                        <a:t>55</a:t>
                      </a:r>
                      <a:endParaRPr lang="en-US" dirty="0"/>
                    </a:p>
                  </a:txBody>
                  <a:tcPr/>
                </a:tc>
                <a:tc>
                  <a:txBody>
                    <a:bodyPr/>
                    <a:lstStyle/>
                    <a:p>
                      <a:r>
                        <a:rPr lang="ar-EG" dirty="0" smtClean="0"/>
                        <a:t>48</a:t>
                      </a:r>
                      <a:endParaRPr lang="en-US" dirty="0"/>
                    </a:p>
                  </a:txBody>
                  <a:tcPr/>
                </a:tc>
                <a:tc>
                  <a:txBody>
                    <a:bodyPr/>
                    <a:lstStyle/>
                    <a:p>
                      <a:r>
                        <a:rPr lang="ar-EG" dirty="0" smtClean="0"/>
                        <a:t>محمود</a:t>
                      </a:r>
                      <a:endParaRPr lang="en-US" dirty="0"/>
                    </a:p>
                  </a:txBody>
                  <a:tcPr/>
                </a:tc>
              </a:tr>
              <a:tr h="0">
                <a:tc>
                  <a:txBody>
                    <a:bodyPr/>
                    <a:lstStyle/>
                    <a:p>
                      <a:r>
                        <a:rPr lang="ar-EG" dirty="0" smtClean="0"/>
                        <a:t>35</a:t>
                      </a:r>
                      <a:endParaRPr lang="en-US" dirty="0"/>
                    </a:p>
                  </a:txBody>
                  <a:tcPr/>
                </a:tc>
                <a:tc>
                  <a:txBody>
                    <a:bodyPr/>
                    <a:lstStyle/>
                    <a:p>
                      <a:r>
                        <a:rPr lang="ar-EG" dirty="0" smtClean="0"/>
                        <a:t>76</a:t>
                      </a:r>
                      <a:endParaRPr lang="en-US" dirty="0"/>
                    </a:p>
                  </a:txBody>
                  <a:tcPr/>
                </a:tc>
                <a:tc>
                  <a:txBody>
                    <a:bodyPr/>
                    <a:lstStyle/>
                    <a:p>
                      <a:r>
                        <a:rPr lang="ar-EG" dirty="0" smtClean="0"/>
                        <a:t>25</a:t>
                      </a:r>
                      <a:endParaRPr lang="en-US" dirty="0"/>
                    </a:p>
                  </a:txBody>
                  <a:tcPr/>
                </a:tc>
                <a:tc>
                  <a:txBody>
                    <a:bodyPr/>
                    <a:lstStyle/>
                    <a:p>
                      <a:r>
                        <a:rPr lang="ar-EG" dirty="0" smtClean="0"/>
                        <a:t>يسري</a:t>
                      </a:r>
                      <a:endParaRPr lang="en-US" dirty="0"/>
                    </a:p>
                  </a:txBody>
                  <a:tcPr/>
                </a:tc>
              </a:tr>
              <a:tr h="370840">
                <a:tc>
                  <a:txBody>
                    <a:bodyPr/>
                    <a:lstStyle/>
                    <a:p>
                      <a:r>
                        <a:rPr lang="ar-EG" dirty="0" smtClean="0"/>
                        <a:t>201</a:t>
                      </a:r>
                      <a:endParaRPr lang="en-US" dirty="0"/>
                    </a:p>
                  </a:txBody>
                  <a:tcPr/>
                </a:tc>
                <a:tc>
                  <a:txBody>
                    <a:bodyPr/>
                    <a:lstStyle/>
                    <a:p>
                      <a:r>
                        <a:rPr lang="ar-EG" dirty="0" smtClean="0"/>
                        <a:t>395</a:t>
                      </a:r>
                      <a:endParaRPr lang="en-US" dirty="0"/>
                    </a:p>
                  </a:txBody>
                  <a:tcPr/>
                </a:tc>
                <a:tc>
                  <a:txBody>
                    <a:bodyPr/>
                    <a:lstStyle/>
                    <a:p>
                      <a:r>
                        <a:rPr lang="ar-EG" dirty="0" smtClean="0"/>
                        <a:t>187</a:t>
                      </a:r>
                      <a:endParaRPr lang="en-US" dirty="0"/>
                    </a:p>
                  </a:txBody>
                  <a:tcPr/>
                </a:tc>
                <a:tc>
                  <a:txBody>
                    <a:bodyPr/>
                    <a:lstStyle/>
                    <a:p>
                      <a:r>
                        <a:rPr lang="ar-EG" dirty="0" smtClean="0"/>
                        <a:t>المجموع</a:t>
                      </a:r>
                      <a:endParaRPr lang="en-US" dirty="0"/>
                    </a:p>
                  </a:txBody>
                  <a:tcPr/>
                </a:tc>
              </a:tr>
            </a:tbl>
          </a:graphicData>
        </a:graphic>
      </p:graphicFrame>
    </p:spTree>
    <p:extLst>
      <p:ext uri="{BB962C8B-B14F-4D97-AF65-F5344CB8AC3E}">
        <p14:creationId xmlns:p14="http://schemas.microsoft.com/office/powerpoint/2010/main" val="1303607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771</Words>
  <Application>Microsoft Office PowerPoint</Application>
  <PresentationFormat>On-screen Show (4:3)</PresentationFormat>
  <Paragraphs>138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وشكرا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أوجه الاستفادة من التربية الدولية في المنظومة التربوية</dc:title>
  <dc:creator>dell</dc:creator>
  <cp:lastModifiedBy>compu2020</cp:lastModifiedBy>
  <cp:revision>33</cp:revision>
  <dcterms:created xsi:type="dcterms:W3CDTF">2006-08-16T00:00:00Z</dcterms:created>
  <dcterms:modified xsi:type="dcterms:W3CDTF">2020-03-29T09:33:14Z</dcterms:modified>
</cp:coreProperties>
</file>